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7" r:id="rId3"/>
    <p:sldId id="347" r:id="rId4"/>
    <p:sldId id="587" r:id="rId5"/>
    <p:sldId id="589" r:id="rId6"/>
    <p:sldId id="588" r:id="rId7"/>
    <p:sldId id="592" r:id="rId8"/>
    <p:sldId id="596" r:id="rId9"/>
    <p:sldId id="590" r:id="rId10"/>
    <p:sldId id="593" r:id="rId11"/>
    <p:sldId id="591" r:id="rId12"/>
    <p:sldId id="594" r:id="rId13"/>
    <p:sldId id="595" r:id="rId14"/>
    <p:sldId id="597" r:id="rId15"/>
    <p:sldId id="600" r:id="rId16"/>
    <p:sldId id="598" r:id="rId17"/>
    <p:sldId id="613" r:id="rId18"/>
    <p:sldId id="601" r:id="rId19"/>
    <p:sldId id="599" r:id="rId20"/>
    <p:sldId id="602" r:id="rId21"/>
    <p:sldId id="603" r:id="rId22"/>
    <p:sldId id="604" r:id="rId23"/>
    <p:sldId id="607" r:id="rId24"/>
    <p:sldId id="606" r:id="rId25"/>
    <p:sldId id="609" r:id="rId26"/>
    <p:sldId id="608" r:id="rId27"/>
    <p:sldId id="615" r:id="rId28"/>
    <p:sldId id="614" r:id="rId29"/>
    <p:sldId id="611" r:id="rId30"/>
    <p:sldId id="610" r:id="rId31"/>
    <p:sldId id="612" r:id="rId32"/>
    <p:sldId id="618" r:id="rId33"/>
    <p:sldId id="619" r:id="rId34"/>
    <p:sldId id="631" r:id="rId35"/>
    <p:sldId id="266" r:id="rId36"/>
  </p:sldIdLst>
  <p:sldSz cx="9906000" cy="6858000" type="A4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1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1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1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1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>
          <p15:clr>
            <a:srgbClr val="A4A3A4"/>
          </p15:clr>
        </p15:guide>
        <p15:guide id="2" orient="horz" pos="720">
          <p15:clr>
            <a:srgbClr val="A4A3A4"/>
          </p15:clr>
        </p15:guide>
        <p15:guide id="3" orient="horz" pos="3744">
          <p15:clr>
            <a:srgbClr val="A4A3A4"/>
          </p15:clr>
        </p15:guide>
        <p15:guide id="4" pos="3120">
          <p15:clr>
            <a:srgbClr val="A4A3A4"/>
          </p15:clr>
        </p15:guide>
        <p15:guide id="5" pos="1248">
          <p15:clr>
            <a:srgbClr val="A4A3A4"/>
          </p15:clr>
        </p15:guide>
        <p15:guide id="6" pos="4992">
          <p15:clr>
            <a:srgbClr val="A4A3A4"/>
          </p15:clr>
        </p15:guide>
        <p15:guide id="7" pos="432">
          <p15:clr>
            <a:srgbClr val="A4A3A4"/>
          </p15:clr>
        </p15:guide>
        <p15:guide id="8" pos="58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0000"/>
    <a:srgbClr val="990000"/>
    <a:srgbClr val="333399"/>
    <a:srgbClr val="993300"/>
    <a:srgbClr val="003300"/>
    <a:srgbClr val="66FF33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 autoAdjust="0"/>
    <p:restoredTop sz="94708" autoAdjust="0"/>
  </p:normalViewPr>
  <p:slideViewPr>
    <p:cSldViewPr snapToGrid="0">
      <p:cViewPr varScale="1">
        <p:scale>
          <a:sx n="102" d="100"/>
          <a:sy n="102" d="100"/>
        </p:scale>
        <p:origin x="576" y="192"/>
      </p:cViewPr>
      <p:guideLst>
        <p:guide orient="horz" pos="1440"/>
        <p:guide orient="horz" pos="720"/>
        <p:guide orient="horz" pos="3744"/>
        <p:guide pos="3120"/>
        <p:guide pos="1248"/>
        <p:guide pos="4992"/>
        <p:guide pos="432"/>
        <p:guide pos="5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-3048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华文中宋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华文中宋" pitchFamily="2" charset="-122"/>
              </a:defRPr>
            </a:lvl1pPr>
          </a:lstStyle>
          <a:p>
            <a:pPr>
              <a:defRPr/>
            </a:pPr>
            <a:fld id="{12BB231D-BF7F-439D-8167-D06ED56DD2C3}" type="datetimeFigureOut">
              <a:rPr lang="zh-CN" altLang="en-US"/>
              <a:pPr>
                <a:defRPr/>
              </a:pPr>
              <a:t>2019/7/3</a:t>
            </a:fld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华文中宋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fld id="{DDB1151B-F10C-45CE-A15A-E5301A4298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416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Font typeface="Wingdings" pitchFamily="2" charset="2"/>
              <a:buNone/>
              <a:defRPr sz="1200">
                <a:latin typeface="Arial" charset="0"/>
                <a:ea typeface="华文中宋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Font typeface="Wingdings" pitchFamily="2" charset="2"/>
              <a:buNone/>
              <a:defRPr sz="1200">
                <a:latin typeface="Arial" charset="0"/>
                <a:ea typeface="华文中宋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Font typeface="Wingdings" pitchFamily="2" charset="2"/>
              <a:buNone/>
              <a:defRPr sz="1200">
                <a:latin typeface="Arial" charset="0"/>
                <a:ea typeface="华文中宋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Font typeface="Wingdings" panose="05000000000000000000" pitchFamily="2" charset="2"/>
              <a:buNone/>
              <a:defRPr sz="1200"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fld id="{848AD6DF-8CF5-4EBF-8B5F-8B08C02C8D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5689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4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977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13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6496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14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640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16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140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17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661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18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9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19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33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20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89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22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747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23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077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24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932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5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9164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25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196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26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015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27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54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28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755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30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18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31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769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32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122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33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418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34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19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6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78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7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049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8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628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9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73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10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5120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11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20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fld id="{7CBCC9F1-A29F-47EF-867A-3A4457AC277E}" type="slidenum">
              <a:rPr lang="zh-CN" altLang="en-US" smtClean="0">
                <a:latin typeface="Arial" panose="020B0604020202020204" pitchFamily="34" charset="0"/>
                <a:ea typeface="华文中宋" panose="02010600040101010101" pitchFamily="2" charset="-122"/>
              </a:rPr>
              <a:pPr>
                <a:spcBef>
                  <a:spcPct val="10000"/>
                </a:spcBef>
              </a:pPr>
              <a:t>12</a:t>
            </a:fld>
            <a:endParaRPr lang="en-US" altLang="zh-CN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8254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849313" y="6021388"/>
            <a:ext cx="8207375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49313" y="1196975"/>
            <a:ext cx="8207375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660525"/>
            <a:ext cx="7772400" cy="549275"/>
          </a:xfrm>
        </p:spPr>
        <p:txBody>
          <a:bodyPr lIns="0" rIns="0" anchor="b">
            <a:sp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97263" y="2979738"/>
            <a:ext cx="2914650" cy="412750"/>
          </a:xfrm>
        </p:spPr>
        <p:txBody>
          <a:bodyPr wrap="none" anchor="ctr"/>
          <a:lstStyle>
            <a:lvl1pPr marL="0" indent="0" algn="ctr">
              <a:spcAft>
                <a:spcPct val="30000"/>
              </a:spcAft>
              <a:buFont typeface="Wingdings" pitchFamily="2" charset="2"/>
              <a:buNone/>
              <a:defRPr b="1">
                <a:solidFill>
                  <a:srgbClr val="000099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5835889"/>
      </p:ext>
    </p:extLst>
  </p:cSld>
  <p:clrMapOvr>
    <a:masterClrMapping/>
  </p:clrMapOvr>
  <p:transition>
    <p:pull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009A8931-D961-4E57-9178-868F3BFFC69E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69166284"/>
      </p:ext>
    </p:extLst>
  </p:cSld>
  <p:clrMapOvr>
    <a:masterClrMapping/>
  </p:clrMapOvr>
  <p:transition>
    <p:pull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67550" y="228600"/>
            <a:ext cx="2152650" cy="33512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6305550" cy="33512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CEDACADF-8CA9-4433-8D2E-ACC79E88BD1D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673609444"/>
      </p:ext>
    </p:extLst>
  </p:cSld>
  <p:clrMapOvr>
    <a:masterClrMapping/>
  </p:clrMapOvr>
  <p:transition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F5547297-0E3F-4873-95EE-039E213DD15F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742075015"/>
      </p:ext>
    </p:extLst>
  </p:cSld>
  <p:clrMapOvr>
    <a:masterClrMapping/>
  </p:clrMapOvr>
  <p:transition>
    <p:pull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EC9CBEC4-503D-4433-A1C9-FF0F35003DCD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764983882"/>
      </p:ext>
    </p:extLst>
  </p:cSld>
  <p:clrMapOvr>
    <a:masterClrMapping/>
  </p:clrMapOvr>
  <p:transition>
    <p:pull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4191000" cy="2132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447800"/>
            <a:ext cx="4191000" cy="2132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680F5213-7D57-48E8-8D2B-96AE2E0ADDA3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42927762"/>
      </p:ext>
    </p:extLst>
  </p:cSld>
  <p:clrMapOvr>
    <a:masterClrMapping/>
  </p:clrMapOvr>
  <p:transition>
    <p:pull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E6F985C0-92F1-49AA-9F73-42A2DA607B7D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90194852"/>
      </p:ext>
    </p:extLst>
  </p:cSld>
  <p:clrMapOvr>
    <a:masterClrMapping/>
  </p:clrMapOvr>
  <p:transition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E428F1E8-CAA6-43F5-ABD4-C93F542E22A1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99022966"/>
      </p:ext>
    </p:extLst>
  </p:cSld>
  <p:clrMapOvr>
    <a:masterClrMapping/>
  </p:clrMapOvr>
  <p:transition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FE465781-CBE3-48EF-9C82-38B15A423A99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183988379"/>
      </p:ext>
    </p:extLst>
  </p:cSld>
  <p:clrMapOvr>
    <a:masterClrMapping/>
  </p:clrMapOvr>
  <p:transition>
    <p:pull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42BF19B2-7363-4784-AE14-45A85918B210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66367553"/>
      </p:ext>
    </p:extLst>
  </p:cSld>
  <p:clrMapOvr>
    <a:masterClrMapping/>
  </p:clrMapOvr>
  <p:transition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-  </a:t>
            </a:r>
            <a:fld id="{C164E256-6D4B-4352-B307-16278D91F6E0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00714111"/>
      </p:ext>
    </p:extLst>
  </p:cSld>
  <p:clrMapOvr>
    <a:masterClrMapping/>
  </p:clrMapOvr>
  <p:transition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单击此处编辑母版标题样式-单击此处编辑母版标题样式-单击此处编辑母版标题样式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8534400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单第击此处编辑母版文本样式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6381750"/>
            <a:ext cx="9896475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17025" y="6597650"/>
            <a:ext cx="4159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eaLnBrk="1" hangingPunct="1">
              <a:defRPr sz="1200">
                <a:solidFill>
                  <a:srgbClr val="000099"/>
                </a:solidFill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-  </a:t>
            </a:r>
            <a:fld id="{78116250-BE36-4387-B636-E60D8450D5D2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  <p:sp>
        <p:nvSpPr>
          <p:cNvPr id="1030" name="Line 8"/>
          <p:cNvSpPr>
            <a:spLocks noChangeShapeType="1"/>
          </p:cNvSpPr>
          <p:nvPr/>
        </p:nvSpPr>
        <p:spPr bwMode="auto">
          <a:xfrm>
            <a:off x="1588" y="908050"/>
            <a:ext cx="9899650" cy="0"/>
          </a:xfrm>
          <a:prstGeom prst="line">
            <a:avLst/>
          </a:prstGeom>
          <a:noFill/>
          <a:ln w="57150" cmpd="thinThick">
            <a:solidFill>
              <a:srgbClr val="96969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8" r:id="rId1"/>
    <p:sldLayoutId id="2147485548" r:id="rId2"/>
    <p:sldLayoutId id="2147485549" r:id="rId3"/>
    <p:sldLayoutId id="2147485550" r:id="rId4"/>
    <p:sldLayoutId id="2147485551" r:id="rId5"/>
    <p:sldLayoutId id="2147485552" r:id="rId6"/>
    <p:sldLayoutId id="2147485553" r:id="rId7"/>
    <p:sldLayoutId id="2147485554" r:id="rId8"/>
    <p:sldLayoutId id="2147485555" r:id="rId9"/>
    <p:sldLayoutId id="2147485556" r:id="rId10"/>
    <p:sldLayoutId id="2147485557" r:id="rId11"/>
  </p:sldLayoutIdLst>
  <p:transition>
    <p:pull dir="r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0099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0099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0099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0099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0099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rgbClr val="000099"/>
          </a:solidFill>
          <a:latin typeface="Arial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rgbClr val="000099"/>
          </a:solidFill>
          <a:latin typeface="Arial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rgbClr val="000099"/>
          </a:solidFill>
          <a:latin typeface="Arial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rgbClr val="000099"/>
          </a:solidFill>
          <a:latin typeface="Arial" charset="0"/>
          <a:ea typeface="华文中宋" pitchFamily="2" charset="-122"/>
        </a:defRPr>
      </a:lvl9pPr>
    </p:titleStyle>
    <p:bodyStyle>
      <a:lvl1pPr marL="381000" indent="-381000" algn="just" rtl="0" eaLnBrk="0" fontAlgn="base" hangingPunct="0">
        <a:lnSpc>
          <a:spcPct val="120000"/>
        </a:lnSpc>
        <a:spcBef>
          <a:spcPct val="0"/>
        </a:spcBef>
        <a:spcAft>
          <a:spcPct val="50000"/>
        </a:spcAft>
        <a:buClr>
          <a:srgbClr val="000099"/>
        </a:buClr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857250" indent="-285750" algn="just" rtl="0" eaLnBrk="0" fontAlgn="base" hangingPunct="0">
        <a:lnSpc>
          <a:spcPct val="120000"/>
        </a:lnSpc>
        <a:spcBef>
          <a:spcPct val="0"/>
        </a:spcBef>
        <a:spcAft>
          <a:spcPct val="50000"/>
        </a:spcAft>
        <a:buClr>
          <a:srgbClr val="000099"/>
        </a:buClr>
        <a:buFont typeface="Webdings" panose="05030102010509060703" pitchFamily="18" charset="2"/>
        <a:buChar char="4"/>
        <a:defRPr kumimoji="1" sz="1600">
          <a:solidFill>
            <a:schemeClr val="tx1"/>
          </a:solidFill>
          <a:latin typeface="+mn-lt"/>
          <a:ea typeface="+mn-ea"/>
        </a:defRPr>
      </a:lvl2pPr>
      <a:lvl3pPr marL="1327150" indent="-279400" algn="just" rtl="0" eaLnBrk="0" fontAlgn="base" hangingPunct="0">
        <a:lnSpc>
          <a:spcPct val="120000"/>
        </a:lnSpc>
        <a:spcBef>
          <a:spcPct val="0"/>
        </a:spcBef>
        <a:spcAft>
          <a:spcPct val="50000"/>
        </a:spcAft>
        <a:buClr>
          <a:srgbClr val="000099"/>
        </a:buClr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3pPr>
      <a:lvl4pPr marL="1746250" indent="-228600" algn="just" rtl="0" eaLnBrk="0" fontAlgn="base" hangingPunct="0">
        <a:lnSpc>
          <a:spcPct val="120000"/>
        </a:lnSpc>
        <a:spcBef>
          <a:spcPct val="0"/>
        </a:spcBef>
        <a:spcAft>
          <a:spcPct val="50000"/>
        </a:spcAft>
        <a:buClr>
          <a:srgbClr val="000099"/>
        </a:buClr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4pPr>
      <a:lvl5pPr marL="2165350" indent="-228600" algn="just" rtl="0" eaLnBrk="0" fontAlgn="base" hangingPunct="0">
        <a:lnSpc>
          <a:spcPct val="120000"/>
        </a:lnSpc>
        <a:spcBef>
          <a:spcPct val="0"/>
        </a:spcBef>
        <a:spcAft>
          <a:spcPct val="50000"/>
        </a:spcAft>
        <a:buClr>
          <a:srgbClr val="000099"/>
        </a:buClr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5pPr>
      <a:lvl6pPr marL="2622550" indent="-228600" algn="just" rtl="0" fontAlgn="base">
        <a:lnSpc>
          <a:spcPct val="120000"/>
        </a:lnSpc>
        <a:spcBef>
          <a:spcPct val="0"/>
        </a:spcBef>
        <a:spcAft>
          <a:spcPct val="50000"/>
        </a:spcAft>
        <a:buClr>
          <a:srgbClr val="000099"/>
        </a:buClr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6pPr>
      <a:lvl7pPr marL="3079750" indent="-228600" algn="just" rtl="0" fontAlgn="base">
        <a:lnSpc>
          <a:spcPct val="120000"/>
        </a:lnSpc>
        <a:spcBef>
          <a:spcPct val="0"/>
        </a:spcBef>
        <a:spcAft>
          <a:spcPct val="50000"/>
        </a:spcAft>
        <a:buClr>
          <a:srgbClr val="000099"/>
        </a:buClr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7pPr>
      <a:lvl8pPr marL="3536950" indent="-228600" algn="just" rtl="0" fontAlgn="base">
        <a:lnSpc>
          <a:spcPct val="120000"/>
        </a:lnSpc>
        <a:spcBef>
          <a:spcPct val="0"/>
        </a:spcBef>
        <a:spcAft>
          <a:spcPct val="50000"/>
        </a:spcAft>
        <a:buClr>
          <a:srgbClr val="000099"/>
        </a:buClr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8pPr>
      <a:lvl9pPr marL="3994150" indent="-228600" algn="just" rtl="0" fontAlgn="base">
        <a:lnSpc>
          <a:spcPct val="120000"/>
        </a:lnSpc>
        <a:spcBef>
          <a:spcPct val="0"/>
        </a:spcBef>
        <a:spcAft>
          <a:spcPct val="50000"/>
        </a:spcAft>
        <a:buClr>
          <a:srgbClr val="000099"/>
        </a:buClr>
        <a:buFont typeface="Wingdings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file:////var/folders/l9/rhvjh75x35q0qq1jkd51p5z0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46867893/?p=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__.docx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627062" y="1968440"/>
            <a:ext cx="87852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53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53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编程初步</a:t>
            </a: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black">
          <a:xfrm>
            <a:off x="1457325" y="3662889"/>
            <a:ext cx="6807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36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李佳</a:t>
            </a:r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black">
          <a:xfrm>
            <a:off x="939800" y="4539794"/>
            <a:ext cx="79756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None/>
            </a:pPr>
            <a:r>
              <a:rPr lang="en-US" altLang="zh-CN" sz="2800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Thursday,  July 4th,  2019</a:t>
            </a:r>
          </a:p>
        </p:txBody>
      </p:sp>
      <p:pic>
        <p:nvPicPr>
          <p:cNvPr id="5126" name="Picture 7" descr="科学岛图小1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913938" cy="124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07" y="6149142"/>
            <a:ext cx="327165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17CEC0-D694-1444-ADEB-13F48E0AED71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1ABC63-FA27-9C47-B03C-B5D72CE2DBB8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10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795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编程是在干什么？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CFE1B8-299A-CB4C-B492-A62A1762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7" y="2627535"/>
            <a:ext cx="2113094" cy="15889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026433-F018-E746-BF51-41AAB7FB5326}"/>
              </a:ext>
            </a:extLst>
          </p:cNvPr>
          <p:cNvSpPr txBox="1"/>
          <p:nvPr/>
        </p:nvSpPr>
        <p:spPr>
          <a:xfrm>
            <a:off x="356863" y="4342414"/>
            <a:ext cx="2030681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设计算法、编写程序（代码）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D61962-3974-024D-B555-AB242D60B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586" y="2460508"/>
            <a:ext cx="2527300" cy="1485900"/>
          </a:xfrm>
          <a:prstGeom prst="rect">
            <a:avLst/>
          </a:prstGeom>
        </p:spPr>
      </p:pic>
      <p:sp>
        <p:nvSpPr>
          <p:cNvPr id="8" name="立方体 7">
            <a:extLst>
              <a:ext uri="{FF2B5EF4-FFF2-40B4-BE49-F238E27FC236}">
                <a16:creationId xmlns:a16="http://schemas.microsoft.com/office/drawing/2014/main" id="{AB8A66B9-6FE7-5B4A-B6D3-FAEA0A4C7CD9}"/>
              </a:ext>
            </a:extLst>
          </p:cNvPr>
          <p:cNvSpPr/>
          <p:nvPr/>
        </p:nvSpPr>
        <p:spPr bwMode="auto">
          <a:xfrm>
            <a:off x="3776010" y="2296602"/>
            <a:ext cx="2806452" cy="1919848"/>
          </a:xfrm>
          <a:prstGeom prst="cube">
            <a:avLst/>
          </a:prstGeom>
          <a:solidFill>
            <a:schemeClr val="accent5">
              <a:lumMod val="90000"/>
              <a:alpha val="55000"/>
            </a:scheme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F182E43-38F6-D742-9870-341C5D3BEA90}"/>
              </a:ext>
            </a:extLst>
          </p:cNvPr>
          <p:cNvSpPr/>
          <p:nvPr/>
        </p:nvSpPr>
        <p:spPr bwMode="auto">
          <a:xfrm>
            <a:off x="2636927" y="3111335"/>
            <a:ext cx="914400" cy="310657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4A448D-5F9E-2742-84AB-82BE87B4BA41}"/>
              </a:ext>
            </a:extLst>
          </p:cNvPr>
          <p:cNvSpPr txBox="1"/>
          <p:nvPr/>
        </p:nvSpPr>
        <p:spPr>
          <a:xfrm>
            <a:off x="3863419" y="4342413"/>
            <a:ext cx="2340387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编译器（人和计算机之间的“翻译官”）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7B6A114-9CA3-7D47-AC9A-B954F3C3A1E1}"/>
              </a:ext>
            </a:extLst>
          </p:cNvPr>
          <p:cNvSpPr/>
          <p:nvPr/>
        </p:nvSpPr>
        <p:spPr bwMode="auto">
          <a:xfrm>
            <a:off x="6876418" y="3101197"/>
            <a:ext cx="914400" cy="310657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08A8FE-0A6A-DE4A-A19F-8C3548A5D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060" y="1735551"/>
            <a:ext cx="1232648" cy="24808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5D2E36-D11E-BB4A-B237-2AB55407F6B5}"/>
              </a:ext>
            </a:extLst>
          </p:cNvPr>
          <p:cNvSpPr txBox="1"/>
          <p:nvPr/>
        </p:nvSpPr>
        <p:spPr>
          <a:xfrm>
            <a:off x="7981538" y="4480912"/>
            <a:ext cx="1651412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各种应用程序（</a:t>
            </a:r>
            <a:r>
              <a:rPr lang="en-US" altLang="zh-CN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APP</a:t>
            </a:r>
            <a:r>
              <a:rPr lang="zh-CN" altLang="en-US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endParaRPr kumimoji="1" lang="zh-CN" altLang="en-US" sz="1800" b="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894552"/>
      </p:ext>
    </p:extLst>
  </p:cSld>
  <p:clrMapOvr>
    <a:masterClrMapping/>
  </p:clrMapOvr>
  <p:transition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11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79554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编程是在干什么？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24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早期的计算机体积非常大，计算速度慢，功能少，当时还没有编译器。程序员需要手动接线或者拨动开关来完成“编程”。</a:t>
            </a:r>
            <a:endParaRPr lang="en-US" altLang="zh-CN" sz="24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5B394A-BDB8-7B4A-80B8-7FE014F6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92" y="2672452"/>
            <a:ext cx="5555786" cy="35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75037"/>
      </p:ext>
    </p:extLst>
  </p:cSld>
  <p:clrMapOvr>
    <a:masterClrMapping/>
  </p:clrMapOvr>
  <p:transition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12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795545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编程是在干什么？</a:t>
            </a:r>
          </a:p>
          <a:p>
            <a:pPr eaLnBrk="1">
              <a:spcBef>
                <a:spcPts val="600"/>
              </a:spcBef>
            </a:pP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上一种方式操作起来过于繁琐，很容易出错。后来经过发展，编程的形式变成了在纸带上打孔，然后通过机器读取打孔信息，纸带位置上</a:t>
            </a:r>
            <a:r>
              <a:rPr lang="zh-CN" altLang="en-US" sz="2000" i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有孔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000" i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无孔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分别代表这个位置是</a:t>
            </a:r>
            <a:r>
              <a:rPr lang="en-US" altLang="zh-CN" sz="2000" i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还是</a:t>
            </a:r>
            <a:r>
              <a:rPr lang="en-US" altLang="zh-CN" sz="2000" i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，从而把我们的指令（机器码）传递给计算机。</a:t>
            </a:r>
            <a:endParaRPr lang="en-US" altLang="zh-CN" sz="20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0B375F-B9E7-024C-87E8-4C696B74B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1" y="2875831"/>
            <a:ext cx="4645240" cy="34139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94E0A2-8145-934A-A4CF-B8ECF636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860" y="3036368"/>
            <a:ext cx="3952090" cy="24680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36C8E4-A214-9248-9FF9-8D74F91D9DE9}"/>
              </a:ext>
            </a:extLst>
          </p:cNvPr>
          <p:cNvSpPr txBox="1"/>
          <p:nvPr/>
        </p:nvSpPr>
        <p:spPr>
          <a:xfrm>
            <a:off x="6762526" y="5649627"/>
            <a:ext cx="1788758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打孔用的纸带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9A1BE9-A008-9F4C-901A-5394AA4132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90"/>
          <a:stretch/>
        </p:blipFill>
        <p:spPr>
          <a:xfrm>
            <a:off x="7235438" y="3036368"/>
            <a:ext cx="2397512" cy="11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7409"/>
      </p:ext>
    </p:extLst>
  </p:cSld>
  <p:clrMapOvr>
    <a:masterClrMapping/>
  </p:clrMapOvr>
  <p:transition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13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878637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编程是在干什么？</a:t>
            </a:r>
          </a:p>
          <a:p>
            <a:pPr eaLnBrk="1">
              <a:spcBef>
                <a:spcPts val="600"/>
              </a:spcBef>
            </a:pP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自从编译器发明之后，科学家和程序员们终于可以利用对人类更加友好的（高级）编程语言轻松高效地编程啦！编程工作看上去怎么总是那么酷呢！</a:t>
            </a:r>
            <a:endParaRPr lang="en-US" altLang="zh-CN" sz="20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A21A98-1FDF-7345-94B5-7FD306FC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75" y="2923821"/>
            <a:ext cx="4570607" cy="2568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233C36-55F2-7642-BFC3-8DE0BB39F4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185"/>
          <a:stretch/>
        </p:blipFill>
        <p:spPr>
          <a:xfrm>
            <a:off x="111822" y="2728591"/>
            <a:ext cx="4850471" cy="330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71968"/>
      </p:ext>
    </p:extLst>
  </p:cSld>
  <p:clrMapOvr>
    <a:masterClrMapping/>
  </p:clrMapOvr>
  <p:transition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14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87863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计算机、编译器、机器码这些都是如何设计出来的呢？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18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些涉及非常多的计算机底层软硬件的问题，大概只有小朋友们以后进入大学，学习计算机相关专业，了解了模拟电路、数字电路、计算机组成原理、计算机指令集、程序设计、编译原理等等课程之后，才能真正有个直观的感受。</a:t>
            </a:r>
            <a:endParaRPr lang="en-US" altLang="zh-CN" sz="18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18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最后，计算机和编程语言只是一种协助人类工作，提高生产力的工具，对于绝大多数人来说，可以不必知其所以然，了解大概，会利用这些工具才是最终目的！会编程能让我们飞得更高！</a:t>
            </a:r>
            <a:endParaRPr lang="en-US" altLang="zh-CN" sz="1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D59EC1-311A-5240-9DC2-B1E4D037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52" y="3229703"/>
            <a:ext cx="4657260" cy="31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7541"/>
      </p:ext>
    </p:extLst>
  </p:cSld>
  <p:clrMapOvr>
    <a:masterClrMapping/>
  </p:clrMapOvr>
  <p:transition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8CA85B55-46F3-4D45-AA8E-29BF6780D17B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15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7171" name="AutoShape 4"/>
          <p:cNvSpPr>
            <a:spLocks noChangeArrowheads="1"/>
          </p:cNvSpPr>
          <p:nvPr/>
        </p:nvSpPr>
        <p:spPr bwMode="gray">
          <a:xfrm>
            <a:off x="2073275" y="2276475"/>
            <a:ext cx="5975350" cy="1512888"/>
          </a:xfrm>
          <a:prstGeom prst="roundRect">
            <a:avLst>
              <a:gd name="adj" fmla="val 16667"/>
            </a:avLst>
          </a:prstGeom>
          <a:solidFill>
            <a:srgbClr val="99CCFF">
              <a:alpha val="50195"/>
            </a:srgb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66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认识</a:t>
            </a:r>
            <a:r>
              <a:rPr lang="en-US" altLang="zh-CN" sz="66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endParaRPr lang="zh-CN" altLang="en-US" sz="6600" dirty="0">
              <a:solidFill>
                <a:srgbClr val="CC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971978"/>
      </p:ext>
    </p:extLst>
  </p:cSld>
  <p:clrMapOvr>
    <a:masterClrMapping/>
  </p:clrMapOvr>
  <p:transition>
    <p:pull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16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认识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933212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编程语言有很多！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这个世界上有很多编程语言，就如同这个世界上很多国家和地区都有自己的官方语言。语言的形式千差万别，但是它们都是人们相互交流的工具。</a:t>
            </a:r>
            <a:endParaRPr lang="en-US" altLang="zh-CN" sz="20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CF483-1D11-7D42-931E-AB16735F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940" y="2528552"/>
            <a:ext cx="5029200" cy="3619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7D4129-0175-8041-B85E-8F7B04F41115}"/>
              </a:ext>
            </a:extLst>
          </p:cNvPr>
          <p:cNvSpPr txBox="1"/>
          <p:nvPr/>
        </p:nvSpPr>
        <p:spPr>
          <a:xfrm>
            <a:off x="7617279" y="3921456"/>
            <a:ext cx="2258786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0000FF"/>
                </a:solidFill>
              </a:rPr>
              <a:t>世界上有很多种语言</a:t>
            </a:r>
          </a:p>
        </p:txBody>
      </p:sp>
    </p:spTree>
    <p:extLst>
      <p:ext uri="{BB962C8B-B14F-4D97-AF65-F5344CB8AC3E}">
        <p14:creationId xmlns:p14="http://schemas.microsoft.com/office/powerpoint/2010/main" val="3273668546"/>
      </p:ext>
    </p:extLst>
  </p:cSld>
  <p:clrMapOvr>
    <a:masterClrMapping/>
  </p:clrMapOvr>
  <p:transition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17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认识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933212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编程语言有很多！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2000" b="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计算机编程语言则是程序员和计算机相互交流的语言，</a:t>
            </a:r>
            <a:r>
              <a:rPr lang="en-US" altLang="zh-CN" sz="2000" b="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000" b="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就是其中的一种。</a:t>
            </a:r>
            <a:endParaRPr lang="en-US" altLang="zh-CN" sz="2000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CB9D2F-AF7D-4349-9BC9-9F8F94D8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5" y="2420815"/>
            <a:ext cx="4663777" cy="34978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F9FA8D-051B-4D48-8078-F722224C1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364" y="2406649"/>
            <a:ext cx="2552700" cy="1587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18BC74-F1BC-2241-A945-411EA4DD3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021" y="4325257"/>
            <a:ext cx="1384300" cy="1320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64FC40-89D4-5342-B4A9-BF2BAE99DD34}"/>
              </a:ext>
            </a:extLst>
          </p:cNvPr>
          <p:cNvSpPr txBox="1"/>
          <p:nvPr/>
        </p:nvSpPr>
        <p:spPr>
          <a:xfrm>
            <a:off x="7549243" y="4201683"/>
            <a:ext cx="2258786" cy="15542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00FF"/>
                </a:solidFill>
              </a:rPr>
              <a:t>Python</a:t>
            </a:r>
            <a:r>
              <a:rPr kumimoji="1" lang="zh-CN" altLang="en-US" sz="1800" dirty="0">
                <a:solidFill>
                  <a:srgbClr val="0000FF"/>
                </a:solidFill>
              </a:rPr>
              <a:t>在英语中是蟒蛇的意思</a:t>
            </a:r>
            <a:r>
              <a:rPr lang="zh-CN" altLang="en-US" sz="1800" dirty="0">
                <a:solidFill>
                  <a:srgbClr val="0000FF"/>
                </a:solidFill>
              </a:rPr>
              <a:t>。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>
              <a:spcBef>
                <a:spcPts val="600"/>
              </a:spcBef>
            </a:pPr>
            <a:r>
              <a:rPr kumimoji="1" lang="zh-CN" altLang="en-US" sz="1800" dirty="0">
                <a:solidFill>
                  <a:srgbClr val="0000FF"/>
                </a:solidFill>
              </a:rPr>
              <a:t>别害怕～只要好好学习编程，</a:t>
            </a:r>
            <a:r>
              <a:rPr kumimoji="1" lang="en-US" altLang="zh-CN" sz="1800" dirty="0">
                <a:solidFill>
                  <a:srgbClr val="0000FF"/>
                </a:solidFill>
              </a:rPr>
              <a:t>Python</a:t>
            </a:r>
            <a:r>
              <a:rPr kumimoji="1" lang="zh-CN" altLang="en-US" sz="1800" dirty="0">
                <a:solidFill>
                  <a:srgbClr val="0000FF"/>
                </a:solidFill>
              </a:rPr>
              <a:t>就能非常听你的话哦！</a:t>
            </a:r>
          </a:p>
        </p:txBody>
      </p:sp>
    </p:spTree>
    <p:extLst>
      <p:ext uri="{BB962C8B-B14F-4D97-AF65-F5344CB8AC3E}">
        <p14:creationId xmlns:p14="http://schemas.microsoft.com/office/powerpoint/2010/main" val="2567552979"/>
      </p:ext>
    </p:extLst>
  </p:cSld>
  <p:clrMapOvr>
    <a:masterClrMapping/>
  </p:clrMapOvr>
  <p:transition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18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认识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933212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编程语言有很多！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2000" b="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计算机编程语言则是程序员和计算机相互交流的语言，</a:t>
            </a:r>
            <a:r>
              <a:rPr lang="en-US" altLang="zh-CN" sz="2000" b="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000" b="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就是其中的一种。</a:t>
            </a:r>
            <a:endParaRPr lang="en-US" altLang="zh-CN" sz="2000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11CAA6-B653-4F4A-B801-F1B661EC9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87" y="2198267"/>
            <a:ext cx="5789305" cy="38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06798"/>
      </p:ext>
    </p:extLst>
  </p:cSld>
  <p:clrMapOvr>
    <a:masterClrMapping/>
  </p:clrMapOvr>
  <p:transition>
    <p:pull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3F6CB6-D3DC-F742-8095-EC7688EC7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43" y="1045278"/>
            <a:ext cx="3768526" cy="4651029"/>
          </a:xfrm>
          <a:prstGeom prst="rect">
            <a:avLst/>
          </a:prstGeom>
        </p:spPr>
      </p:pic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19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认识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564186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spcAft>
                <a:spcPts val="1200"/>
              </a:spcAft>
            </a:pP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为什么选择学习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语言？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eaLnBrk="1">
              <a:spcBef>
                <a:spcPts val="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使用简单，更接近自然语言</a:t>
            </a:r>
            <a:endParaRPr lang="en-US" altLang="zh-CN" sz="24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eaLnBrk="1">
              <a:spcBef>
                <a:spcPts val="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开发效率高，人生苦短，我用</a:t>
            </a:r>
            <a:r>
              <a:rPr lang="en-US" altLang="zh-CN" sz="24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</a:p>
          <a:p>
            <a:pPr marL="457200" indent="-457200" eaLnBrk="1">
              <a:spcBef>
                <a:spcPts val="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开源（公开透明），社区强大</a:t>
            </a:r>
            <a:endParaRPr lang="en-US" altLang="zh-CN" sz="24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eaLnBrk="1">
              <a:spcBef>
                <a:spcPts val="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完备的开发工具，功能强大</a:t>
            </a:r>
            <a:endParaRPr lang="en-US" altLang="zh-CN" sz="24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eaLnBrk="1">
              <a:spcBef>
                <a:spcPts val="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跨平台（</a:t>
            </a:r>
            <a:r>
              <a:rPr lang="en-US" altLang="zh-CN" sz="2400" dirty="0" err="1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Windows,MacOS,Linux</a:t>
            </a:r>
            <a:r>
              <a:rPr lang="en-US" altLang="zh-CN" sz="24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457200" indent="-457200" eaLnBrk="1">
              <a:spcBef>
                <a:spcPts val="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目前是人工智能科学家的首选</a:t>
            </a:r>
            <a:endParaRPr lang="en-US" altLang="zh-CN" sz="2400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2B6A57-DFC2-D141-869F-29EB140CA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1" y="4248584"/>
            <a:ext cx="3231243" cy="15635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1DBB9D-073B-6246-A58A-B4DA6C79EB24}"/>
              </a:ext>
            </a:extLst>
          </p:cNvPr>
          <p:cNvSpPr txBox="1"/>
          <p:nvPr/>
        </p:nvSpPr>
        <p:spPr>
          <a:xfrm>
            <a:off x="1081738" y="5812089"/>
            <a:ext cx="256387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</a:rPr>
              <a:t>最流行的人工智能引擎</a:t>
            </a:r>
            <a:endParaRPr kumimoji="1" lang="zh-CN" altLang="en-US" sz="1800" dirty="0">
              <a:solidFill>
                <a:srgbClr val="0000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73B2DA-4FE1-CB46-9769-95C6BF6C94DB}"/>
              </a:ext>
            </a:extLst>
          </p:cNvPr>
          <p:cNvSpPr txBox="1"/>
          <p:nvPr/>
        </p:nvSpPr>
        <p:spPr>
          <a:xfrm>
            <a:off x="6063343" y="5812089"/>
            <a:ext cx="3768526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00FF"/>
                </a:solidFill>
              </a:rPr>
              <a:t>Python</a:t>
            </a:r>
            <a:r>
              <a:rPr kumimoji="1" lang="zh-CN" altLang="en-US" sz="1800" dirty="0">
                <a:solidFill>
                  <a:srgbClr val="0000FF"/>
                </a:solidFill>
              </a:rPr>
              <a:t>是最受欢迎的编程语言之一</a:t>
            </a:r>
          </a:p>
        </p:txBody>
      </p:sp>
    </p:spTree>
    <p:extLst>
      <p:ext uri="{BB962C8B-B14F-4D97-AF65-F5344CB8AC3E}">
        <p14:creationId xmlns:p14="http://schemas.microsoft.com/office/powerpoint/2010/main" val="1395329250"/>
      </p:ext>
    </p:extLst>
  </p:cSld>
  <p:clrMapOvr>
    <a:masterClrMapping/>
  </p:clrMapOvr>
  <p:transition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83048A97-9B94-46C9-96BA-DAF383BC3F59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6147" name="标题 1"/>
          <p:cNvSpPr>
            <a:spLocks noGrp="1"/>
          </p:cNvSpPr>
          <p:nvPr>
            <p:ph type="title"/>
          </p:nvPr>
        </p:nvSpPr>
        <p:spPr>
          <a:xfrm>
            <a:off x="253206" y="107950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0C9E1D7-AFF8-45EA-B110-F04822963450}"/>
              </a:ext>
            </a:extLst>
          </p:cNvPr>
          <p:cNvSpPr/>
          <p:nvPr/>
        </p:nvSpPr>
        <p:spPr>
          <a:xfrm>
            <a:off x="917928" y="917912"/>
            <a:ext cx="763905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en-US" altLang="zh-CN" sz="3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什么是编程</a:t>
            </a:r>
            <a:endParaRPr lang="zh-CN" altLang="zh-CN" sz="32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en-US" altLang="zh-CN" sz="3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认识</a:t>
            </a:r>
            <a:r>
              <a:rPr lang="en-US" altLang="zh-CN" sz="3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Python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3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学前准备</a:t>
            </a:r>
            <a:endParaRPr lang="en-US" altLang="zh-CN" sz="32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3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学习</a:t>
            </a:r>
            <a:r>
              <a:rPr lang="en-US" altLang="zh-CN" sz="3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2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32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简单程序编写、调试与运行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基本数据类型和变量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条件判断和循环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数据容器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函数和类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模块</a:t>
            </a:r>
            <a:endParaRPr lang="en-US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endParaRPr lang="zh-CN" altLang="zh-CN" sz="32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ll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B16C7F3-4A38-6F4C-A01A-1F7057212B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82131" y="1091608"/>
            <a:ext cx="3511052" cy="5257800"/>
          </a:xfrm>
          <a:prstGeom prst="rect">
            <a:avLst/>
          </a:prstGeom>
        </p:spPr>
      </p:pic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20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认识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93321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的诞生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/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A89AB2-F0F1-4F42-A4F7-09F806916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998" y="3195684"/>
            <a:ext cx="1787682" cy="25253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3561110-2430-2A4C-9D5D-7AF19D0C9E77}"/>
              </a:ext>
            </a:extLst>
          </p:cNvPr>
          <p:cNvSpPr/>
          <p:nvPr/>
        </p:nvSpPr>
        <p:spPr>
          <a:xfrm>
            <a:off x="381000" y="1823850"/>
            <a:ext cx="9703297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Guido van Rossum</a:t>
            </a:r>
            <a:r>
              <a:rPr lang="zh-CN" altLang="en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吉多</a:t>
            </a:r>
            <a:r>
              <a:rPr lang="en-US" altLang="zh-CN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范罗苏姆）是</a:t>
            </a:r>
            <a:r>
              <a:rPr lang="en-US" altLang="zh-CN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的创作者</a:t>
            </a:r>
            <a:endParaRPr lang="en-US" altLang="zh-CN" sz="2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b="0" dirty="0"/>
              <a:t>1982</a:t>
            </a:r>
            <a:r>
              <a:rPr lang="zh-CN" altLang="en-US" sz="2000" b="0" dirty="0"/>
              <a:t>年</a:t>
            </a:r>
            <a:r>
              <a:rPr lang="en-US" altLang="zh-CN" sz="2000" b="0" dirty="0"/>
              <a:t>Guido</a:t>
            </a:r>
            <a:r>
              <a:rPr lang="zh-CN" altLang="en-US" sz="2000" b="0" dirty="0"/>
              <a:t>获得阿姆斯特丹大学的数学和计算机科学的硕士学位，同年加入</a:t>
            </a:r>
            <a:r>
              <a:rPr lang="en" altLang="zh-CN" sz="2000" b="0" dirty="0"/>
              <a:t>CWI</a:t>
            </a:r>
            <a:r>
              <a:rPr lang="zh-CN" altLang="en" sz="2000" b="0" dirty="0"/>
              <a:t>。 </a:t>
            </a:r>
          </a:p>
          <a:p>
            <a:r>
              <a:rPr lang="en" altLang="zh-CN" sz="2000" dirty="0">
                <a:solidFill>
                  <a:schemeClr val="tx2"/>
                </a:solidFill>
              </a:rPr>
              <a:t>1989</a:t>
            </a:r>
            <a:r>
              <a:rPr lang="zh-CN" altLang="en-US" sz="2000" dirty="0">
                <a:solidFill>
                  <a:schemeClr val="tx2"/>
                </a:solidFill>
              </a:rPr>
              <a:t>年圣诞节假期</a:t>
            </a:r>
            <a:r>
              <a:rPr lang="zh-CN" altLang="en-US" sz="2000" b="0" dirty="0"/>
              <a:t>，为打发时间，</a:t>
            </a:r>
            <a:r>
              <a:rPr lang="en-US" altLang="zh-CN" sz="2000" b="0" dirty="0"/>
              <a:t>Guido</a:t>
            </a:r>
            <a:r>
              <a:rPr lang="zh-CN" altLang="en-US" sz="2000" b="0" dirty="0"/>
              <a:t>编写了</a:t>
            </a:r>
            <a:r>
              <a:rPr lang="en" altLang="zh-CN" sz="2000" b="0" dirty="0"/>
              <a:t>Python</a:t>
            </a:r>
            <a:r>
              <a:rPr lang="zh-CN" altLang="en-US" sz="2000" b="0" dirty="0"/>
              <a:t>语言的编译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解释器。 </a:t>
            </a:r>
          </a:p>
          <a:p>
            <a:r>
              <a:rPr lang="en-US" altLang="zh-CN" sz="2000" b="0" dirty="0"/>
              <a:t>1991</a:t>
            </a:r>
            <a:r>
              <a:rPr lang="zh-CN" altLang="en-US" sz="2000" b="0" dirty="0"/>
              <a:t>年初</a:t>
            </a:r>
            <a:r>
              <a:rPr lang="en" altLang="zh-CN" sz="2000" b="0" dirty="0"/>
              <a:t>python</a:t>
            </a:r>
            <a:r>
              <a:rPr lang="zh-CN" altLang="en-US" sz="2000" b="0" dirty="0"/>
              <a:t>公布了第一个公开发行版。 </a:t>
            </a:r>
          </a:p>
          <a:p>
            <a:r>
              <a:rPr lang="en-US" altLang="zh-CN" sz="2000" b="0" dirty="0"/>
              <a:t>1995</a:t>
            </a:r>
            <a:r>
              <a:rPr lang="zh-CN" altLang="en-US" sz="2000" b="0" dirty="0"/>
              <a:t>年</a:t>
            </a:r>
            <a:r>
              <a:rPr lang="en" altLang="zh-CN" sz="2000" b="0" dirty="0"/>
              <a:t>Guido</a:t>
            </a:r>
            <a:r>
              <a:rPr lang="zh-CN" altLang="en-US" sz="2000" b="0" dirty="0"/>
              <a:t>从荷兰移居至美国。 </a:t>
            </a:r>
          </a:p>
          <a:p>
            <a:r>
              <a:rPr lang="en-US" altLang="zh-CN" sz="2000" b="0" dirty="0"/>
              <a:t>2005</a:t>
            </a:r>
            <a:r>
              <a:rPr lang="zh-CN" altLang="en-US" sz="2000" b="0" dirty="0"/>
              <a:t>年开始</a:t>
            </a:r>
            <a:r>
              <a:rPr lang="en" altLang="zh-CN" sz="2000" b="0" dirty="0"/>
              <a:t>Guido</a:t>
            </a:r>
            <a:r>
              <a:rPr lang="zh-CN" altLang="en-US" sz="2000" b="0" dirty="0"/>
              <a:t>为</a:t>
            </a:r>
            <a:r>
              <a:rPr lang="en" altLang="zh-CN" sz="2000" b="0" dirty="0"/>
              <a:t>Google</a:t>
            </a:r>
            <a:r>
              <a:rPr lang="zh-CN" altLang="en-US" sz="2000" b="0" dirty="0"/>
              <a:t>工作。 </a:t>
            </a:r>
          </a:p>
          <a:p>
            <a:r>
              <a:rPr lang="zh-CN" altLang="en-US" sz="2000" b="0" dirty="0"/>
              <a:t>之后</a:t>
            </a:r>
            <a:r>
              <a:rPr lang="en" altLang="zh-CN" sz="2000" b="0" dirty="0"/>
              <a:t>Guido</a:t>
            </a:r>
            <a:r>
              <a:rPr lang="zh-CN" altLang="en-US" sz="2000" b="0" dirty="0"/>
              <a:t>在</a:t>
            </a:r>
            <a:r>
              <a:rPr lang="en" altLang="zh-CN" sz="2000" b="0" dirty="0"/>
              <a:t>Dropbox</a:t>
            </a:r>
            <a:r>
              <a:rPr lang="zh-CN" altLang="en-US" sz="2000" b="0" dirty="0"/>
              <a:t>工作。</a:t>
            </a:r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19CE10-5DCB-6F49-A326-E4A6500FBF33}"/>
              </a:ext>
            </a:extLst>
          </p:cNvPr>
          <p:cNvSpPr txBox="1"/>
          <p:nvPr/>
        </p:nvSpPr>
        <p:spPr>
          <a:xfrm>
            <a:off x="6378359" y="5837342"/>
            <a:ext cx="262412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00FF"/>
                </a:solidFill>
              </a:rPr>
              <a:t>Hi~</a:t>
            </a:r>
            <a:r>
              <a:rPr kumimoji="1" lang="zh-CN" altLang="en-US" sz="1800" dirty="0">
                <a:solidFill>
                  <a:srgbClr val="0000FF"/>
                </a:solidFill>
              </a:rPr>
              <a:t>我就是</a:t>
            </a:r>
            <a:r>
              <a:rPr kumimoji="1" lang="en-US" altLang="zh-CN" sz="1800" dirty="0">
                <a:solidFill>
                  <a:srgbClr val="0000FF"/>
                </a:solidFill>
              </a:rPr>
              <a:t>Python</a:t>
            </a:r>
            <a:r>
              <a:rPr kumimoji="1" lang="zh-CN" altLang="en-US" sz="1800" dirty="0">
                <a:solidFill>
                  <a:srgbClr val="0000FF"/>
                </a:solidFill>
              </a:rPr>
              <a:t>之父</a:t>
            </a:r>
          </a:p>
        </p:txBody>
      </p:sp>
    </p:spTree>
    <p:extLst>
      <p:ext uri="{BB962C8B-B14F-4D97-AF65-F5344CB8AC3E}">
        <p14:creationId xmlns:p14="http://schemas.microsoft.com/office/powerpoint/2010/main" val="1974980003"/>
      </p:ext>
    </p:extLst>
  </p:cSld>
  <p:clrMapOvr>
    <a:masterClrMapping/>
  </p:clrMapOvr>
  <p:transition>
    <p:pull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8CA85B55-46F3-4D45-AA8E-29BF6780D17B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21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7171" name="AutoShape 4"/>
          <p:cNvSpPr>
            <a:spLocks noChangeArrowheads="1"/>
          </p:cNvSpPr>
          <p:nvPr/>
        </p:nvSpPr>
        <p:spPr bwMode="gray">
          <a:xfrm>
            <a:off x="2073275" y="2276475"/>
            <a:ext cx="5975350" cy="1512888"/>
          </a:xfrm>
          <a:prstGeom prst="roundRect">
            <a:avLst>
              <a:gd name="adj" fmla="val 16667"/>
            </a:avLst>
          </a:prstGeom>
          <a:solidFill>
            <a:srgbClr val="99CCFF">
              <a:alpha val="50195"/>
            </a:srgb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66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学前准备</a:t>
            </a:r>
          </a:p>
        </p:txBody>
      </p:sp>
    </p:spTree>
    <p:extLst>
      <p:ext uri="{BB962C8B-B14F-4D97-AF65-F5344CB8AC3E}">
        <p14:creationId xmlns:p14="http://schemas.microsoft.com/office/powerpoint/2010/main" val="4245567629"/>
      </p:ext>
    </p:extLst>
  </p:cSld>
  <p:clrMapOvr>
    <a:masterClrMapping/>
  </p:clrMapOvr>
  <p:transition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22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学前准备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878637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的版本</a:t>
            </a:r>
          </a:p>
          <a:p>
            <a:pPr>
              <a:spcBef>
                <a:spcPts val="600"/>
              </a:spcBef>
            </a:pPr>
            <a:r>
              <a:rPr lang="en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Python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有两个支持的版本，分别是</a:t>
            </a:r>
            <a:r>
              <a:rPr lang="en-US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en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和</a:t>
            </a:r>
            <a:r>
              <a:rPr lang="en-US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en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zh-CN" altLang="e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这有点让人迷惑，</a:t>
            </a:r>
            <a:r>
              <a:rPr lang="en-US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3.0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向语言中引入了很多不向后兼容的变化，</a:t>
            </a:r>
            <a:r>
              <a:rPr lang="en-US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en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下的代码有时候在</a:t>
            </a:r>
            <a:r>
              <a:rPr lang="en-US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en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下是行不通的。在这个课程中，我们使用的是</a:t>
            </a:r>
            <a:r>
              <a:rPr lang="en-US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3.X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版本。</a:t>
            </a:r>
          </a:p>
          <a:p>
            <a:endParaRPr lang="en-US" altLang="zh-CN" sz="20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FA6D69-FFF1-E24D-AA01-ACF46412C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3"/>
          <a:stretch/>
        </p:blipFill>
        <p:spPr>
          <a:xfrm>
            <a:off x="1175983" y="2647726"/>
            <a:ext cx="7369629" cy="36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50307"/>
      </p:ext>
    </p:extLst>
  </p:cSld>
  <p:clrMapOvr>
    <a:masterClrMapping/>
  </p:clrMapOvr>
  <p:transition>
    <p:pull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23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学前准备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87863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endParaRPr lang="zh-CN" altLang="en-US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进入</a:t>
            </a:r>
            <a:r>
              <a:rPr lang="en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Python</a:t>
            </a:r>
            <a:r>
              <a:rPr lang="zh-CN" altLang="e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的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官方网页，根据你的电脑系统选择合适的安装包。</a:t>
            </a:r>
            <a:endParaRPr lang="en-US" altLang="zh-CN" sz="20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FA6D69-FFF1-E24D-AA01-ACF46412C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3"/>
          <a:stretch/>
        </p:blipFill>
        <p:spPr>
          <a:xfrm>
            <a:off x="1175983" y="2390037"/>
            <a:ext cx="7369629" cy="36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85680"/>
      </p:ext>
    </p:extLst>
  </p:cSld>
  <p:clrMapOvr>
    <a:masterClrMapping/>
  </p:clrMapOvr>
  <p:transition>
    <p:pull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24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学前准备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87863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endParaRPr lang="zh-CN" altLang="en-US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点击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下载好的</a:t>
            </a:r>
            <a:r>
              <a:rPr lang="en" altLang="zh-C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Python</a:t>
            </a:r>
            <a:r>
              <a:rPr lang="zh-CN" altLang="en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安装</a:t>
            </a:r>
            <a:r>
              <a:rPr lang="zh-CN" altLang="en-US" sz="1800" b="0" dirty="0">
                <a:latin typeface="KaiTi" panose="02010609060101010101" pitchFamily="49" charset="-122"/>
                <a:ea typeface="KaiTi" panose="02010609060101010101" pitchFamily="49" charset="-122"/>
              </a:rPr>
              <a:t>包，进行安装。</a:t>
            </a:r>
            <a:endParaRPr lang="en-US" altLang="zh-CN" sz="20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0F72E3-FC8A-4F44-A491-BE4A07BE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80" y="2699658"/>
            <a:ext cx="5374677" cy="32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94474"/>
      </p:ext>
    </p:extLst>
  </p:cSld>
  <p:clrMapOvr>
    <a:masterClrMapping/>
  </p:clrMapOvr>
  <p:transition>
    <p:pull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25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学前准备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878637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编辑器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集成开发环境（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IDE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  <a:p>
            <a:pPr>
              <a:spcBef>
                <a:spcPts val="600"/>
              </a:spcBef>
            </a:pP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编写程序就如同我们写作业，首先我们要有作业本。</a:t>
            </a:r>
            <a:r>
              <a:rPr lang="en-US" altLang="zh-CN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编辑器为我们编写程序提供了载体，并且可以给我们很多智能的提示，让我们更加高效地编程。而集成开发环境除了有编辑器的功能，还有更多强大的工具帮助我们管理和开发应用程序。这里，我们选择使用一款</a:t>
            </a:r>
            <a:r>
              <a:rPr lang="en-US" altLang="zh-CN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IDE,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</a:t>
            </a:r>
            <a:r>
              <a:rPr lang="en-US" altLang="zh-CN" sz="2000" b="0" dirty="0" err="1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Pycharm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作为我们编写和运行</a:t>
            </a:r>
            <a:r>
              <a:rPr lang="en-US" altLang="zh-CN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的工具。</a:t>
            </a:r>
            <a:endParaRPr lang="en-US" altLang="zh-CN" sz="20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让我们去</a:t>
            </a:r>
            <a:r>
              <a:rPr lang="en-US" altLang="zh-CN" sz="2000" b="0" dirty="0" err="1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Pycharm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主页上下载和安装它吧！</a:t>
            </a:r>
            <a:endParaRPr lang="en-US" altLang="zh-CN" sz="20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69DDDD-5F4B-0847-ADA4-ECF6846E8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5" y="3817252"/>
            <a:ext cx="2918279" cy="23714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373393-7D45-214C-B2E7-7AE6D0A34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56" t="4982" r="7532" b="10254"/>
          <a:stretch/>
        </p:blipFill>
        <p:spPr>
          <a:xfrm>
            <a:off x="5715000" y="3103540"/>
            <a:ext cx="3502025" cy="31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41232"/>
      </p:ext>
    </p:extLst>
  </p:cSld>
  <p:clrMapOvr>
    <a:masterClrMapping/>
  </p:clrMapOvr>
  <p:transition>
    <p:pull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26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学前准备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8786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安装和使用</a:t>
            </a:r>
            <a:r>
              <a:rPr lang="en-US" altLang="zh-CN" sz="2800" dirty="0" err="1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Pycharm</a:t>
            </a:r>
            <a:endParaRPr lang="zh-CN" altLang="en-US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36C13E-3109-9E4E-8A08-2A150F920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0" b="6460"/>
          <a:stretch/>
        </p:blipFill>
        <p:spPr>
          <a:xfrm>
            <a:off x="831967" y="1669048"/>
            <a:ext cx="8057661" cy="466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68190"/>
      </p:ext>
    </p:extLst>
  </p:cSld>
  <p:clrMapOvr>
    <a:masterClrMapping/>
  </p:clrMapOvr>
  <p:transition>
    <p:pull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27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学前准备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338388" y="994963"/>
            <a:ext cx="88786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US" altLang="zh-CN" sz="2800" dirty="0" err="1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Pycharm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常用功能区说明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72E9EE-B432-164D-B6A6-1B1048C00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06" y="1518183"/>
            <a:ext cx="75184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08475"/>
      </p:ext>
    </p:extLst>
  </p:cSld>
  <p:clrMapOvr>
    <a:masterClrMapping/>
  </p:clrMapOvr>
  <p:transition>
    <p:pull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28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课间休息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♨️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B4621C-D60D-2C43-85A8-BD1EA85ECE98}"/>
              </a:ext>
            </a:extLst>
          </p:cNvPr>
          <p:cNvSpPr/>
          <p:nvPr/>
        </p:nvSpPr>
        <p:spPr>
          <a:xfrm>
            <a:off x="421480" y="1167600"/>
            <a:ext cx="88786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视频：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/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/>
            <a:r>
              <a:rPr lang="zh-CN" altLang="en-US" sz="28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计算机何以成为计算机</a:t>
            </a:r>
            <a:endParaRPr lang="zh-CN" altLang="en-US" sz="28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571078"/>
      </p:ext>
    </p:extLst>
  </p:cSld>
  <p:clrMapOvr>
    <a:masterClrMapping/>
  </p:clrMapOvr>
  <p:transition>
    <p:pull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8CA85B55-46F3-4D45-AA8E-29BF6780D17B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29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7171" name="AutoShape 4"/>
          <p:cNvSpPr>
            <a:spLocks noChangeArrowheads="1"/>
          </p:cNvSpPr>
          <p:nvPr/>
        </p:nvSpPr>
        <p:spPr bwMode="gray">
          <a:xfrm>
            <a:off x="2073275" y="2276475"/>
            <a:ext cx="5975350" cy="1512888"/>
          </a:xfrm>
          <a:prstGeom prst="roundRect">
            <a:avLst>
              <a:gd name="adj" fmla="val 16667"/>
            </a:avLst>
          </a:prstGeom>
          <a:solidFill>
            <a:srgbClr val="99CCFF">
              <a:alpha val="50195"/>
            </a:srgb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66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en-US" altLang="zh-CN" sz="66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66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3962411389"/>
      </p:ext>
    </p:extLst>
  </p:cSld>
  <p:clrMapOvr>
    <a:masterClrMapping/>
  </p:clrMapOvr>
  <p:transition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8CA85B55-46F3-4D45-AA8E-29BF6780D17B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7171" name="AutoShape 4"/>
          <p:cNvSpPr>
            <a:spLocks noChangeArrowheads="1"/>
          </p:cNvSpPr>
          <p:nvPr/>
        </p:nvSpPr>
        <p:spPr bwMode="gray">
          <a:xfrm>
            <a:off x="2073275" y="2276475"/>
            <a:ext cx="5975350" cy="1512888"/>
          </a:xfrm>
          <a:prstGeom prst="roundRect">
            <a:avLst>
              <a:gd name="adj" fmla="val 16667"/>
            </a:avLst>
          </a:prstGeom>
          <a:solidFill>
            <a:srgbClr val="99CCFF">
              <a:alpha val="50195"/>
            </a:srgb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66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  <a:endParaRPr lang="en-US" altLang="zh-CN" sz="6600" dirty="0">
              <a:solidFill>
                <a:srgbClr val="CC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>
    <p:pull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30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基础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9484520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简单程序编制、调试和运行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-- Hello, world!</a:t>
            </a:r>
          </a:p>
          <a:p>
            <a:pPr eaLnBrk="1">
              <a:spcBef>
                <a:spcPts val="6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我的第一个</a:t>
            </a:r>
            <a:r>
              <a:rPr lang="en-US" altLang="zh-CN" sz="20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0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小程序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，用</a:t>
            </a:r>
            <a:r>
              <a:rPr lang="en-US" altLang="zh-CN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和世界打声招呼吧！</a:t>
            </a:r>
            <a:endParaRPr lang="en-US" altLang="zh-CN" sz="20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先把它当成计算器试玩一下。</a:t>
            </a:r>
            <a:endParaRPr lang="en-US" altLang="zh-CN" sz="20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en-US" altLang="zh-CN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程序（代码）缩进对齐：代表着功能模块的逻辑关系，在后面实例中介绍。</a:t>
            </a:r>
          </a:p>
        </p:txBody>
      </p:sp>
    </p:spTree>
    <p:extLst>
      <p:ext uri="{BB962C8B-B14F-4D97-AF65-F5344CB8AC3E}">
        <p14:creationId xmlns:p14="http://schemas.microsoft.com/office/powerpoint/2010/main" val="2965753161"/>
      </p:ext>
    </p:extLst>
  </p:cSld>
  <p:clrMapOvr>
    <a:masterClrMapping/>
  </p:clrMapOvr>
  <p:transition>
    <p:pull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31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基础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87863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spcAft>
                <a:spcPts val="1200"/>
              </a:spcAft>
            </a:pP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基本语法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基本数据类型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变量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条件判断和循环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容器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列表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字典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元组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函数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类</a:t>
            </a:r>
            <a:endParaRPr lang="en-US" altLang="zh-CN" sz="2000" b="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KaiTi" panose="02010609060101010101" pitchFamily="49" charset="-122"/>
                <a:ea typeface="KaiTi" panose="02010609060101010101" pitchFamily="49" charset="-122"/>
              </a:rPr>
              <a:t>模块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035864"/>
      </p:ext>
    </p:extLst>
  </p:cSld>
  <p:clrMapOvr>
    <a:masterClrMapping/>
  </p:clrMapOvr>
  <p:transition>
    <p:pull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32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基础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68A950-350D-194E-8D83-4D9F58E4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084"/>
            <a:ext cx="9906000" cy="46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60106"/>
      </p:ext>
    </p:extLst>
  </p:cSld>
  <p:clrMapOvr>
    <a:masterClrMapping/>
  </p:clrMapOvr>
  <p:transition>
    <p:pull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33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基础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968CDE-E663-BB4B-B5F6-70ED7416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607"/>
            <a:ext cx="9906000" cy="18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8630"/>
      </p:ext>
    </p:extLst>
  </p:cSld>
  <p:clrMapOvr>
    <a:masterClrMapping/>
  </p:clrMapOvr>
  <p:transition>
    <p:pull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34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基础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AD7C0-EE46-6943-ACBE-F6A67B6E7C73}"/>
              </a:ext>
            </a:extLst>
          </p:cNvPr>
          <p:cNvSpPr/>
          <p:nvPr/>
        </p:nvSpPr>
        <p:spPr>
          <a:xfrm>
            <a:off x="421480" y="1167600"/>
            <a:ext cx="948452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为了便于演示，我们采用其他软件讲解接下来的课程。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讲课素材：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endParaRPr lang="zh-CN" altLang="en-US" sz="20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C4092CB-9941-FF49-B51F-5F648033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628653"/>
              </p:ext>
            </p:extLst>
          </p:nvPr>
        </p:nvGraphicFramePr>
        <p:xfrm>
          <a:off x="3522141" y="1837014"/>
          <a:ext cx="2935287" cy="44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文档" r:id="rId4" imgW="5486400" imgH="8229600" progId="Word.Document.12">
                  <p:embed/>
                </p:oleObj>
              </mc:Choice>
              <mc:Fallback>
                <p:oleObj name="文档" r:id="rId4" imgW="54864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2141" y="1837014"/>
                        <a:ext cx="2935287" cy="440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6736151"/>
      </p:ext>
    </p:extLst>
  </p:cSld>
  <p:clrMapOvr>
    <a:masterClrMapping/>
  </p:clrMapOvr>
  <p:transition>
    <p:pull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B05AEAFF-FE41-4A83-B5CD-C9BAB1EC2EE9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35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23" name="Text Box 4"/>
          <p:cNvSpPr txBox="1">
            <a:spLocks noChangeArrowheads="1"/>
          </p:cNvSpPr>
          <p:nvPr/>
        </p:nvSpPr>
        <p:spPr bwMode="auto">
          <a:xfrm>
            <a:off x="2416175" y="2728913"/>
            <a:ext cx="579084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8000" dirty="0">
                <a:solidFill>
                  <a:srgbClr val="FF0000"/>
                </a:solidFill>
                <a:ea typeface="华文新魏" panose="02010800040101010101" pitchFamily="2" charset="-122"/>
              </a:rPr>
              <a:t>谢谢聆听！</a:t>
            </a:r>
            <a:endParaRPr lang="en-US" altLang="zh-CN" sz="8000" dirty="0">
              <a:solidFill>
                <a:srgbClr val="FF0000"/>
              </a:solidFill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4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795545" cy="1283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计算机是一个聪明的傻瓜，它只认识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lnSpc>
                <a:spcPct val="200000"/>
              </a:lnSpc>
              <a:spcBef>
                <a:spcPts val="1200"/>
              </a:spcBef>
            </a:pPr>
            <a:r>
              <a:rPr lang="zh-CN" altLang="en-US" sz="24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我们和计算机“说着”不同的语言！</a:t>
            </a:r>
            <a:endParaRPr lang="en-US" altLang="zh-CN" sz="24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07822A-1B89-CC43-8784-4074650D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03" y="2665248"/>
            <a:ext cx="7468677" cy="35100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A02C75-B62C-2442-A15F-1A460DDEE64E}"/>
              </a:ext>
            </a:extLst>
          </p:cNvPr>
          <p:cNvSpPr/>
          <p:nvPr/>
        </p:nvSpPr>
        <p:spPr bwMode="auto">
          <a:xfrm>
            <a:off x="4190999" y="2857473"/>
            <a:ext cx="1544783" cy="1046312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979D0711-B0CA-9045-AE98-CCB986C7214B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723141" y="2524840"/>
            <a:ext cx="868430" cy="843148"/>
          </a:xfrm>
          <a:prstGeom prst="curvedConnector3">
            <a:avLst>
              <a:gd name="adj1" fmla="val 772"/>
            </a:avLst>
          </a:prstGeom>
          <a:noFill/>
          <a:ln w="222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9C5D822-83FE-B145-957E-76DDF8F8195D}"/>
              </a:ext>
            </a:extLst>
          </p:cNvPr>
          <p:cNvSpPr txBox="1"/>
          <p:nvPr/>
        </p:nvSpPr>
        <p:spPr>
          <a:xfrm>
            <a:off x="5545776" y="1865868"/>
            <a:ext cx="2790702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</a:rPr>
              <a:t>机器码（</a:t>
            </a:r>
            <a:r>
              <a:rPr lang="en-US" altLang="zh-CN" sz="1800" dirty="0">
                <a:solidFill>
                  <a:srgbClr val="0000FF"/>
                </a:solidFill>
              </a:rPr>
              <a:t>01011011······</a:t>
            </a:r>
            <a:r>
              <a:rPr lang="zh-CN" altLang="en-US" sz="1800" dirty="0">
                <a:solidFill>
                  <a:srgbClr val="0000FF"/>
                </a:solidFill>
              </a:rPr>
              <a:t>）是计算机能够识别的指令</a:t>
            </a:r>
            <a:endParaRPr kumimoji="1" lang="zh-CN" alt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4520"/>
      </p:ext>
    </p:extLst>
  </p:cSld>
  <p:clrMapOvr>
    <a:masterClrMapping/>
  </p:clrMapOvr>
  <p:transition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5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795545" cy="1129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计算机是一个聪明的傻瓜，它只认识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lnSpc>
                <a:spcPct val="200000"/>
              </a:lnSpc>
            </a:pPr>
            <a:r>
              <a:rPr lang="zh-CN" altLang="en-US" sz="24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我们和计算机“说着”不同的语言！</a:t>
            </a:r>
            <a:endParaRPr lang="en-US" altLang="zh-CN" sz="24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210C4E-0ECD-C243-B66C-87CEB1CD6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14" y="2552595"/>
            <a:ext cx="5507276" cy="33043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5D1F85-5591-A240-BF02-B912CF4076EF}"/>
              </a:ext>
            </a:extLst>
          </p:cNvPr>
          <p:cNvSpPr txBox="1"/>
          <p:nvPr/>
        </p:nvSpPr>
        <p:spPr>
          <a:xfrm>
            <a:off x="203140" y="3147016"/>
            <a:ext cx="17348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00FF"/>
                </a:solidFill>
              </a:rPr>
              <a:t>你让我干啥？我听不懂啊！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97B44AE-C0F0-5344-A2AA-6E4476EEE5D6}"/>
              </a:ext>
            </a:extLst>
          </p:cNvPr>
          <p:cNvSpPr/>
          <p:nvPr/>
        </p:nvSpPr>
        <p:spPr bwMode="auto">
          <a:xfrm>
            <a:off x="3194462" y="3009459"/>
            <a:ext cx="186386" cy="179332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FDFDF48-0248-5348-9707-64719D2ED198}"/>
              </a:ext>
            </a:extLst>
          </p:cNvPr>
          <p:cNvSpPr/>
          <p:nvPr/>
        </p:nvSpPr>
        <p:spPr bwMode="auto">
          <a:xfrm>
            <a:off x="2406177" y="3009459"/>
            <a:ext cx="348369" cy="312612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A106AED-F696-2348-A159-F5471E471CFC}"/>
              </a:ext>
            </a:extLst>
          </p:cNvPr>
          <p:cNvSpPr/>
          <p:nvPr/>
        </p:nvSpPr>
        <p:spPr bwMode="auto">
          <a:xfrm>
            <a:off x="0" y="2770624"/>
            <a:ext cx="2278557" cy="1509545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D9C1ABC-882E-3246-904D-5F452F3400E5}"/>
              </a:ext>
            </a:extLst>
          </p:cNvPr>
          <p:cNvSpPr/>
          <p:nvPr/>
        </p:nvSpPr>
        <p:spPr bwMode="auto">
          <a:xfrm>
            <a:off x="2882166" y="3027116"/>
            <a:ext cx="186386" cy="179332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843442"/>
      </p:ext>
    </p:extLst>
  </p:cSld>
  <p:clrMapOvr>
    <a:masterClrMapping/>
  </p:clrMapOvr>
  <p:transition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6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79554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编程是在干什么？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</a:t>
            </a:r>
            <a:r>
              <a:rPr lang="zh-CN" altLang="en-US" sz="24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就是人类</a:t>
            </a:r>
            <a:r>
              <a:rPr lang="zh-CN" altLang="en-US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用计算机能够理解的语言</a:t>
            </a:r>
            <a:r>
              <a:rPr lang="zh-CN" altLang="en-US" sz="24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告诉计算机要做些什么</a:t>
            </a:r>
            <a:r>
              <a:rPr lang="zh-CN" altLang="en-US" sz="24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，即执行哪些指令，从而实现某种或者一些特定的功能，完成我们所下达的任务。原来真正聪明的还是编写程序的人类啊！</a:t>
            </a:r>
            <a:endParaRPr lang="en-US" altLang="zh-CN" sz="24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91B654-2512-8049-9A3E-5B427819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5" y="2860371"/>
            <a:ext cx="7810973" cy="35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0998"/>
      </p:ext>
    </p:extLst>
  </p:cSld>
  <p:clrMapOvr>
    <a:masterClrMapping/>
  </p:clrMapOvr>
  <p:transition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7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79554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编程是在干什么？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24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借用同行的一个例子，我们把小朋友做游戏和编程做个类比。</a:t>
            </a:r>
            <a:endParaRPr lang="en-US" altLang="zh-CN" sz="24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382E2D-8722-0C48-A256-90D5AB96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17" y="2137096"/>
            <a:ext cx="6200078" cy="35091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C0E684-5986-2F4C-9E1D-720B562859EE}"/>
              </a:ext>
            </a:extLst>
          </p:cNvPr>
          <p:cNvSpPr txBox="1"/>
          <p:nvPr/>
        </p:nvSpPr>
        <p:spPr>
          <a:xfrm>
            <a:off x="1901281" y="5886043"/>
            <a:ext cx="226927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我用中文和大家沟通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B9CD26-1D73-DD44-AA15-8F79939651F8}"/>
              </a:ext>
            </a:extLst>
          </p:cNvPr>
          <p:cNvSpPr txBox="1"/>
          <p:nvPr/>
        </p:nvSpPr>
        <p:spPr>
          <a:xfrm>
            <a:off x="5503669" y="5886043"/>
            <a:ext cx="3713356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程序员通过编程语言和计算机沟通</a:t>
            </a:r>
          </a:p>
        </p:txBody>
      </p:sp>
    </p:spTree>
    <p:extLst>
      <p:ext uri="{BB962C8B-B14F-4D97-AF65-F5344CB8AC3E}">
        <p14:creationId xmlns:p14="http://schemas.microsoft.com/office/powerpoint/2010/main" val="707453317"/>
      </p:ext>
    </p:extLst>
  </p:cSld>
  <p:clrMapOvr>
    <a:masterClrMapping/>
  </p:clrMapOvr>
  <p:transition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8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795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编程是在干什么？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CFE1B8-299A-CB4C-B492-A62A1762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7" y="2627535"/>
            <a:ext cx="2113094" cy="15889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026433-F018-E746-BF51-41AAB7FB5326}"/>
              </a:ext>
            </a:extLst>
          </p:cNvPr>
          <p:cNvSpPr txBox="1"/>
          <p:nvPr/>
        </p:nvSpPr>
        <p:spPr>
          <a:xfrm>
            <a:off x="356863" y="4342414"/>
            <a:ext cx="2030681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设计算法、编写程序（代码）</a:t>
            </a:r>
          </a:p>
        </p:txBody>
      </p:sp>
    </p:spTree>
    <p:extLst>
      <p:ext uri="{BB962C8B-B14F-4D97-AF65-F5344CB8AC3E}">
        <p14:creationId xmlns:p14="http://schemas.microsoft.com/office/powerpoint/2010/main" val="656532957"/>
      </p:ext>
    </p:extLst>
  </p:cSld>
  <p:clrMapOvr>
    <a:masterClrMapping/>
  </p:clrMapOvr>
  <p:transition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ebdings" panose="05030102010509060703" pitchFamily="18" charset="2"/>
              <a:buChar char="4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algn="just">
              <a:lnSpc>
                <a:spcPct val="120000"/>
              </a:lnSpc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1200">
                <a:solidFill>
                  <a:srgbClr val="000099"/>
                </a:solidFill>
              </a:rPr>
              <a:t>-  </a:t>
            </a:r>
            <a:fld id="{EEFEC88D-E0B3-496C-B3DC-3B5F25031DD6}" type="slidenum">
              <a:rPr lang="zh-CN" altLang="en-US" sz="1200" smtClean="0">
                <a:solidFill>
                  <a:srgbClr val="000099"/>
                </a:solidFill>
              </a:rPr>
              <a:pPr algn="ct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9</a:t>
            </a:fld>
            <a:r>
              <a:rPr lang="en-US" altLang="zh-CN" sz="1200">
                <a:solidFill>
                  <a:srgbClr val="000099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6526"/>
            <a:ext cx="8534400" cy="685800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什么是编程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B6C8B5-9E88-413F-9F1E-2EA3A079C712}"/>
              </a:ext>
            </a:extLst>
          </p:cNvPr>
          <p:cNvSpPr/>
          <p:nvPr/>
        </p:nvSpPr>
        <p:spPr>
          <a:xfrm>
            <a:off x="421480" y="1167600"/>
            <a:ext cx="8795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编程是在干什么？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CFE1B8-299A-CB4C-B492-A62A1762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7" y="2627535"/>
            <a:ext cx="2113094" cy="15889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026433-F018-E746-BF51-41AAB7FB5326}"/>
              </a:ext>
            </a:extLst>
          </p:cNvPr>
          <p:cNvSpPr txBox="1"/>
          <p:nvPr/>
        </p:nvSpPr>
        <p:spPr>
          <a:xfrm>
            <a:off x="356863" y="4342414"/>
            <a:ext cx="2030681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设计算法、编写程序（代码）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D61962-3974-024D-B555-AB242D60B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586" y="2460508"/>
            <a:ext cx="2527300" cy="1485900"/>
          </a:xfrm>
          <a:prstGeom prst="rect">
            <a:avLst/>
          </a:prstGeom>
        </p:spPr>
      </p:pic>
      <p:sp>
        <p:nvSpPr>
          <p:cNvPr id="8" name="立方体 7">
            <a:extLst>
              <a:ext uri="{FF2B5EF4-FFF2-40B4-BE49-F238E27FC236}">
                <a16:creationId xmlns:a16="http://schemas.microsoft.com/office/drawing/2014/main" id="{AB8A66B9-6FE7-5B4A-B6D3-FAEA0A4C7CD9}"/>
              </a:ext>
            </a:extLst>
          </p:cNvPr>
          <p:cNvSpPr/>
          <p:nvPr/>
        </p:nvSpPr>
        <p:spPr bwMode="auto">
          <a:xfrm>
            <a:off x="3776010" y="2296602"/>
            <a:ext cx="2806452" cy="1919848"/>
          </a:xfrm>
          <a:prstGeom prst="cube">
            <a:avLst/>
          </a:prstGeom>
          <a:solidFill>
            <a:schemeClr val="accent5">
              <a:lumMod val="90000"/>
              <a:alpha val="55000"/>
            </a:schemeClr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F182E43-38F6-D742-9870-341C5D3BEA90}"/>
              </a:ext>
            </a:extLst>
          </p:cNvPr>
          <p:cNvSpPr/>
          <p:nvPr/>
        </p:nvSpPr>
        <p:spPr bwMode="auto">
          <a:xfrm>
            <a:off x="2636927" y="3111335"/>
            <a:ext cx="914400" cy="310657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4A448D-5F9E-2742-84AB-82BE87B4BA41}"/>
              </a:ext>
            </a:extLst>
          </p:cNvPr>
          <p:cNvSpPr txBox="1"/>
          <p:nvPr/>
        </p:nvSpPr>
        <p:spPr>
          <a:xfrm>
            <a:off x="3863419" y="4342413"/>
            <a:ext cx="2340387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800" b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编译器（人和计算机之间的“翻译官”）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3A7776-A4B5-5E4C-9C6F-A6094593479E}"/>
              </a:ext>
            </a:extLst>
          </p:cNvPr>
          <p:cNvSpPr/>
          <p:nvPr/>
        </p:nvSpPr>
        <p:spPr>
          <a:xfrm>
            <a:off x="525035" y="5311167"/>
            <a:ext cx="86919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spcBef>
                <a:spcPts val="600"/>
              </a:spcBef>
            </a:pP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我们用编程语言（</a:t>
            </a:r>
            <a:r>
              <a:rPr lang="en-US" altLang="zh-CN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C/C++,</a:t>
            </a:r>
            <a:r>
              <a:rPr lang="en-US" altLang="zh-CN" sz="2000" b="0" dirty="0" err="1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Python,Java</a:t>
            </a:r>
            <a:r>
              <a:rPr lang="en-US" altLang="zh-CN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b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写出来的程序，计算机还不能直接识别，需要经过编译（可以看作是一种“翻译”）转化成计算机可以识别执行的机器码，然后计算机才能开始执行功能。</a:t>
            </a:r>
            <a:endParaRPr lang="en-US" altLang="zh-CN" sz="2000" b="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71A85F-EBCD-8846-AB5E-5FA16D06881A}"/>
              </a:ext>
            </a:extLst>
          </p:cNvPr>
          <p:cNvSpPr txBox="1"/>
          <p:nvPr/>
        </p:nvSpPr>
        <p:spPr>
          <a:xfrm>
            <a:off x="7765152" y="1799245"/>
            <a:ext cx="17348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0000FF"/>
                </a:solidFill>
              </a:rPr>
              <a:t>我是翻译君！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764953C-38C5-2D4D-8765-D5A7593A332B}"/>
              </a:ext>
            </a:extLst>
          </p:cNvPr>
          <p:cNvSpPr/>
          <p:nvPr/>
        </p:nvSpPr>
        <p:spPr bwMode="auto">
          <a:xfrm>
            <a:off x="6797467" y="3000857"/>
            <a:ext cx="186386" cy="179332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443757D-8D63-0441-BB4A-B6E6276DE8B5}"/>
              </a:ext>
            </a:extLst>
          </p:cNvPr>
          <p:cNvSpPr/>
          <p:nvPr/>
        </p:nvSpPr>
        <p:spPr bwMode="auto">
          <a:xfrm>
            <a:off x="7765152" y="2622214"/>
            <a:ext cx="348369" cy="312612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09E611F-8DC6-0845-B5A1-90193E25A5DD}"/>
              </a:ext>
            </a:extLst>
          </p:cNvPr>
          <p:cNvSpPr/>
          <p:nvPr/>
        </p:nvSpPr>
        <p:spPr bwMode="auto">
          <a:xfrm>
            <a:off x="7663151" y="1414079"/>
            <a:ext cx="1836855" cy="1198325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2B151DA-B68D-C84A-9221-83A8F329A0C9}"/>
              </a:ext>
            </a:extLst>
          </p:cNvPr>
          <p:cNvSpPr/>
          <p:nvPr/>
        </p:nvSpPr>
        <p:spPr bwMode="auto">
          <a:xfrm>
            <a:off x="7280164" y="2863638"/>
            <a:ext cx="186386" cy="179332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402425"/>
      </p:ext>
    </p:extLst>
  </p:cSld>
  <p:clrMapOvr>
    <a:masterClrMapping/>
  </p:clrMapOvr>
  <p:transition>
    <p:pull dir="r"/>
  </p:transition>
</p:sld>
</file>

<file path=ppt/theme/theme1.xml><?xml version="1.0" encoding="utf-8"?>
<a:theme xmlns:a="http://schemas.openxmlformats.org/drawingml/2006/main" name="02-072-R-c-奥迪0910">
  <a:themeElements>
    <a:clrScheme name="02-072-R-c-奥迪0910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02-072-R-c-奥迪0910">
      <a:majorFont>
        <a:latin typeface="Arial"/>
        <a:ea typeface="华文中宋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10000"/>
          </a:spcBef>
          <a:spcAft>
            <a:spcPct val="10000"/>
          </a:spcAft>
          <a:buClr>
            <a:srgbClr val="3333CC"/>
          </a:buClr>
          <a:buSzTx/>
          <a:buFont typeface="Wingdings" pitchFamily="2" charset="2"/>
          <a:buNone/>
          <a:tabLst/>
          <a:defRPr kumimoji="1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10000"/>
          </a:spcBef>
          <a:spcAft>
            <a:spcPct val="10000"/>
          </a:spcAft>
          <a:buClr>
            <a:srgbClr val="3333CC"/>
          </a:buClr>
          <a:buSzTx/>
          <a:buFont typeface="Wingdings" pitchFamily="2" charset="2"/>
          <a:buNone/>
          <a:tabLst/>
          <a:defRPr kumimoji="1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中宋" pitchFamily="2" charset="-122"/>
          </a:defRPr>
        </a:defPPr>
      </a:lstStyle>
    </a:lnDef>
    <a:txDef>
      <a:spPr>
        <a:noFill/>
        <a:ln>
          <a:solidFill>
            <a:srgbClr val="0000FF"/>
          </a:solidFill>
        </a:ln>
      </a:spPr>
      <a:bodyPr wrap="none" rtlCol="0">
        <a:spAutoFit/>
      </a:bodyPr>
      <a:lstStyle>
        <a:defPPr>
          <a:defRPr dirty="0" smtClean="0">
            <a:solidFill>
              <a:srgbClr val="0000FF"/>
            </a:solidFill>
          </a:defRPr>
        </a:defPPr>
      </a:lstStyle>
    </a:txDef>
  </a:objectDefaults>
  <a:extraClrSchemeLst>
    <a:extraClrScheme>
      <a:clrScheme name="02-072-R-c-奥迪0910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-072-R-c-奥迪0910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-072-R-c-奥迪0910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-072-R-c-奥迪0910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-072-R-c-奥迪0910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-072-R-c-奥迪0910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-072-R-c-奥迪0910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23458</TotalTime>
  <Words>1462</Words>
  <Application>Microsoft Macintosh PowerPoint</Application>
  <PresentationFormat>A4 纸张(210x297 毫米)</PresentationFormat>
  <Paragraphs>201</Paragraphs>
  <Slides>35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黑体</vt:lpstr>
      <vt:lpstr>华文新魏</vt:lpstr>
      <vt:lpstr>华文中宋</vt:lpstr>
      <vt:lpstr>楷体</vt:lpstr>
      <vt:lpstr>楷体_GB2312</vt:lpstr>
      <vt:lpstr>宋体</vt:lpstr>
      <vt:lpstr>Microsoft YaHei</vt:lpstr>
      <vt:lpstr>KaiTi</vt:lpstr>
      <vt:lpstr>Arial</vt:lpstr>
      <vt:lpstr>Times New Roman</vt:lpstr>
      <vt:lpstr>Webdings</vt:lpstr>
      <vt:lpstr>Wingdings</vt:lpstr>
      <vt:lpstr>02-072-R-c-奥迪0910</vt:lpstr>
      <vt:lpstr>文档</vt:lpstr>
      <vt:lpstr>PowerPoint 演示文稿</vt:lpstr>
      <vt:lpstr>主要内容</vt:lpstr>
      <vt:lpstr>PowerPoint 演示文稿</vt:lpstr>
      <vt:lpstr>什么是编程</vt:lpstr>
      <vt:lpstr>什么是编程</vt:lpstr>
      <vt:lpstr>什么是编程</vt:lpstr>
      <vt:lpstr>什么是编程</vt:lpstr>
      <vt:lpstr>什么是编程</vt:lpstr>
      <vt:lpstr>什么是编程</vt:lpstr>
      <vt:lpstr>什么是编程</vt:lpstr>
      <vt:lpstr>什么是编程</vt:lpstr>
      <vt:lpstr>什么是编程</vt:lpstr>
      <vt:lpstr>什么是编程</vt:lpstr>
      <vt:lpstr>什么是编程</vt:lpstr>
      <vt:lpstr>PowerPoint 演示文稿</vt:lpstr>
      <vt:lpstr>认识Python</vt:lpstr>
      <vt:lpstr>认识Python</vt:lpstr>
      <vt:lpstr>认识Python</vt:lpstr>
      <vt:lpstr>认识Python</vt:lpstr>
      <vt:lpstr>认识Python</vt:lpstr>
      <vt:lpstr>PowerPoint 演示文稿</vt:lpstr>
      <vt:lpstr>学前准备</vt:lpstr>
      <vt:lpstr>学前准备</vt:lpstr>
      <vt:lpstr>学前准备</vt:lpstr>
      <vt:lpstr>学前准备</vt:lpstr>
      <vt:lpstr>学前准备</vt:lpstr>
      <vt:lpstr>学前准备</vt:lpstr>
      <vt:lpstr>课间休息♨️</vt:lpstr>
      <vt:lpstr>PowerPoint 演示文稿</vt:lpstr>
      <vt:lpstr>学习Python基础</vt:lpstr>
      <vt:lpstr>学习Python基础</vt:lpstr>
      <vt:lpstr>学习Python基础</vt:lpstr>
      <vt:lpstr>学习Python基础</vt:lpstr>
      <vt:lpstr>学习Python基础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CHENY</dc:creator>
  <cp:lastModifiedBy>李 佳</cp:lastModifiedBy>
  <cp:revision>2994</cp:revision>
  <dcterms:created xsi:type="dcterms:W3CDTF">1601-01-01T00:00:00Z</dcterms:created>
  <dcterms:modified xsi:type="dcterms:W3CDTF">2019-07-03T14:28:22Z</dcterms:modified>
</cp:coreProperties>
</file>